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76" r:id="rId5"/>
    <p:sldId id="344" r:id="rId6"/>
    <p:sldId id="340" r:id="rId7"/>
    <p:sldId id="356" r:id="rId8"/>
    <p:sldId id="357" r:id="rId9"/>
    <p:sldId id="358" r:id="rId10"/>
    <p:sldId id="359" r:id="rId11"/>
    <p:sldId id="342" r:id="rId12"/>
    <p:sldId id="343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3E6D6"/>
    <a:srgbClr val="F8F6F5"/>
    <a:srgbClr val="151635"/>
    <a:srgbClr val="03213B"/>
    <a:srgbClr val="02172A"/>
    <a:srgbClr val="02203A"/>
    <a:srgbClr val="253A3D"/>
    <a:srgbClr val="EBF3F6"/>
    <a:srgbClr val="021D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2" autoAdjust="0"/>
    <p:restoredTop sz="95634"/>
  </p:normalViewPr>
  <p:slideViewPr>
    <p:cSldViewPr snapToGrid="0" showGuides="1">
      <p:cViewPr varScale="1">
        <p:scale>
          <a:sx n="106" d="100"/>
          <a:sy n="106" d="100"/>
        </p:scale>
        <p:origin x="846" y="96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-13766"/>
    </p:cViewPr>
  </p:sorterViewPr>
  <p:notesViewPr>
    <p:cSldViewPr snapToGrid="0">
      <p:cViewPr varScale="1">
        <p:scale>
          <a:sx n="122" d="100"/>
          <a:sy n="122" d="100"/>
        </p:scale>
        <p:origin x="6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nab Das" userId="ebdad78e63cdf28d" providerId="LiveId" clId="{1DF4A7C2-82D8-4104-8508-215222E47EAD}"/>
    <pc:docChg chg="modSld">
      <pc:chgData name="Arnab Das" userId="ebdad78e63cdf28d" providerId="LiveId" clId="{1DF4A7C2-82D8-4104-8508-215222E47EAD}" dt="2025-03-06T21:44:58.191" v="1" actId="20577"/>
      <pc:docMkLst>
        <pc:docMk/>
      </pc:docMkLst>
      <pc:sldChg chg="modSp mod">
        <pc:chgData name="Arnab Das" userId="ebdad78e63cdf28d" providerId="LiveId" clId="{1DF4A7C2-82D8-4104-8508-215222E47EAD}" dt="2025-03-06T21:44:58.191" v="1" actId="20577"/>
        <pc:sldMkLst>
          <pc:docMk/>
          <pc:sldMk cId="3230294661" sldId="303"/>
        </pc:sldMkLst>
        <pc:spChg chg="mod">
          <ac:chgData name="Arnab Das" userId="ebdad78e63cdf28d" providerId="LiveId" clId="{1DF4A7C2-82D8-4104-8508-215222E47EAD}" dt="2025-03-06T21:44:58.191" v="1" actId="20577"/>
          <ac:spMkLst>
            <pc:docMk/>
            <pc:sldMk cId="3230294661" sldId="303"/>
            <ac:spMk id="15" creationId="{0710CB70-911B-13D8-EFCD-B894B012130B}"/>
          </ac:spMkLst>
        </pc:spChg>
      </pc:sldChg>
    </pc:docChg>
  </pc:docChgLst>
  <pc:docChgLst>
    <pc:chgData name="Arnab Das" userId="ebdad78e63cdf28d" providerId="LiveId" clId="{92DF6A86-1F79-4A56-ADEC-03D1CCD46EFA}"/>
    <pc:docChg chg="delSld">
      <pc:chgData name="Arnab Das" userId="ebdad78e63cdf28d" providerId="LiveId" clId="{92DF6A86-1F79-4A56-ADEC-03D1CCD46EFA}" dt="2024-08-17T20:03:47.731" v="4" actId="2696"/>
      <pc:docMkLst>
        <pc:docMk/>
      </pc:docMkLst>
      <pc:sldChg chg="del">
        <pc:chgData name="Arnab Das" userId="ebdad78e63cdf28d" providerId="LiveId" clId="{92DF6A86-1F79-4A56-ADEC-03D1CCD46EFA}" dt="2024-08-17T20:03:47.731" v="4" actId="2696"/>
        <pc:sldMkLst>
          <pc:docMk/>
          <pc:sldMk cId="2775535166" sldId="275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478079616" sldId="277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640288181" sldId="278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246021298" sldId="279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107888131" sldId="281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157109385" sldId="282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517140333" sldId="283"/>
        </pc:sldMkLst>
      </pc:sldChg>
      <pc:sldChg chg="del">
        <pc:chgData name="Arnab Das" userId="ebdad78e63cdf28d" providerId="LiveId" clId="{92DF6A86-1F79-4A56-ADEC-03D1CCD46EFA}" dt="2024-08-17T20:03:38.838" v="3" actId="2696"/>
        <pc:sldMkLst>
          <pc:docMk/>
          <pc:sldMk cId="3760906987" sldId="285"/>
        </pc:sldMkLst>
      </pc:sldChg>
      <pc:sldChg chg="del">
        <pc:chgData name="Arnab Das" userId="ebdad78e63cdf28d" providerId="LiveId" clId="{92DF6A86-1F79-4A56-ADEC-03D1CCD46EFA}" dt="2024-08-17T20:03:32.425" v="0" actId="2696"/>
        <pc:sldMkLst>
          <pc:docMk/>
          <pc:sldMk cId="4157533387" sldId="288"/>
        </pc:sldMkLst>
      </pc:sldChg>
      <pc:sldChg chg="del">
        <pc:chgData name="Arnab Das" userId="ebdad78e63cdf28d" providerId="LiveId" clId="{92DF6A86-1F79-4A56-ADEC-03D1CCD46EFA}" dt="2024-08-17T20:03:36.909" v="2" actId="2696"/>
        <pc:sldMkLst>
          <pc:docMk/>
          <pc:sldMk cId="4182148033" sldId="293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2955924" sldId="294"/>
        </pc:sldMkLst>
      </pc:sldChg>
      <pc:sldChg chg="del">
        <pc:chgData name="Arnab Das" userId="ebdad78e63cdf28d" providerId="LiveId" clId="{92DF6A86-1F79-4A56-ADEC-03D1CCD46EFA}" dt="2024-08-17T20:03:34.604" v="1" actId="2696"/>
        <pc:sldMkLst>
          <pc:docMk/>
          <pc:sldMk cId="2519727083" sldId="29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7/6/2025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B40C3B-E28A-4854-8EDA-E7F8F6F6FFEF}" type="datetimeFigureOut">
              <a:rPr lang="zh-CN" altLang="en-US" smtClean="0"/>
              <a:t>2025/7/6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05BD-6D6F-49DB-9DE4-D4A6452D7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altLang="zh-CN" dirty="0"/>
              <a:t>Text</a:t>
            </a:r>
            <a:r>
              <a:rPr lang="zh-CN" altLang="en-US" dirty="0"/>
              <a:t> </a:t>
            </a:r>
            <a:r>
              <a:rPr lang="en-US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4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文本占位符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6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550BEA2-CE8D-1FE6-18C7-2B010D72BB4D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/>
          <a:srcRect l="2998" r="2998"/>
          <a:stretch>
            <a:fillRect/>
          </a:stretch>
        </p:blipFill>
        <p:spPr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71824"/>
            <a:ext cx="6914270" cy="1325563"/>
          </a:xfrm>
        </p:spPr>
        <p:txBody>
          <a:bodyPr/>
          <a:lstStyle/>
          <a:p>
            <a:r>
              <a:rPr lang="en-US" altLang="zh-CN" sz="4800" dirty="0"/>
              <a:t>What is </a:t>
            </a:r>
            <a:r>
              <a:rPr lang="en-IN" dirty="0"/>
              <a:t>Idempotency </a:t>
            </a:r>
            <a:r>
              <a:rPr lang="en-US" altLang="zh-CN" sz="4800" dirty="0"/>
              <a:t>?</a:t>
            </a:r>
            <a:endParaRPr lang="en-US" sz="4800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749861"/>
            <a:ext cx="5208268" cy="3383453"/>
          </a:xfrm>
        </p:spPr>
        <p:txBody>
          <a:bodyPr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In mathematics, an operation is idempotent if applying it multiple times produces the same result as applying it once.</a:t>
            </a:r>
            <a:endParaRPr lang="en-US" altLang="en-US" sz="1400" dirty="0">
              <a:solidFill>
                <a:schemeClr val="tx1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For example, the absolute value function is idempotent: ||-5|| = |-5| = 5.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solidFill>
                <a:schemeClr val="tx1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b="1" dirty="0">
                <a:solidFill>
                  <a:srgbClr val="363737"/>
                </a:solidFill>
                <a:latin typeface="Spectral"/>
              </a:rPr>
              <a:t>Idempotency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 is a property of certain operations whereby executing the same operation multiple times produces the same result as executing it once.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solidFill>
                <a:schemeClr val="tx1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For example: If a request to delete or update an item is idempotent all requests after the first will have no impact.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solidFill>
                <a:schemeClr val="tx1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In programming, setting a value is idempotent, while incrementing a value is not.</a:t>
            </a:r>
            <a:endParaRPr lang="en-US" sz="2000" b="0" i="0" dirty="0">
              <a:solidFill>
                <a:srgbClr val="363737"/>
              </a:solidFill>
              <a:effectLst/>
              <a:latin typeface="Spectral"/>
            </a:endParaRPr>
          </a:p>
          <a:p>
            <a:pPr algn="l"/>
            <a:endParaRPr lang="en-US" sz="800" b="0" i="0" dirty="0">
              <a:effectLst/>
              <a:highlight>
                <a:srgbClr val="F3F3F3"/>
              </a:highlight>
              <a:latin typeface="SegoeUIVariable"/>
            </a:endParaRPr>
          </a:p>
          <a:p>
            <a:endParaRPr lang="en-US" sz="1800" dirty="0">
              <a:highlight>
                <a:srgbClr val="F3F3F3"/>
              </a:highlight>
              <a:latin typeface="SegoeUIVariable"/>
            </a:endParaRPr>
          </a:p>
          <a:p>
            <a:endParaRPr lang="en-US" sz="1800" b="0" i="0" dirty="0">
              <a:effectLst/>
              <a:highlight>
                <a:srgbClr val="F3F3F3"/>
              </a:highlight>
              <a:latin typeface="SegoeUIVariable"/>
            </a:endParaRPr>
          </a:p>
          <a:p>
            <a:pPr algn="l"/>
            <a:endParaRPr lang="en-US" sz="2000" b="0" i="0" dirty="0">
              <a:effectLst/>
              <a:highlight>
                <a:srgbClr val="F3F3F3"/>
              </a:highlight>
              <a:latin typeface="SegoeUIVariable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84821" y="31158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90A28D3-5483-D657-718C-5675A3EFF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022" y="4808536"/>
            <a:ext cx="4357735" cy="1885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6870BD-5C95-17C5-9299-E99523ED6B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B4166D3-116D-27C1-0E97-C013A12C47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392"/>
          <a:stretch>
            <a:fillRect/>
          </a:stretch>
        </p:blipFill>
        <p:spPr>
          <a:xfrm>
            <a:off x="517210" y="295050"/>
            <a:ext cx="5731190" cy="635100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B5E1974-447D-9395-1C48-DD2E9590C5A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318"/>
          <a:stretch>
            <a:fillRect/>
          </a:stretch>
        </p:blipFill>
        <p:spPr>
          <a:xfrm>
            <a:off x="6338848" y="295050"/>
            <a:ext cx="5789778" cy="6430936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168D23-9308-2831-97FF-817D6A78D24C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36E663F-9F54-E3D1-E98D-638A98533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533553" y="1886884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D8709512-B713-ABBB-DFF5-2A9C9C462FB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9886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87C2E7-FAF1-3F53-F9AF-801DE7596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8DA46C1-A822-4AEB-7D7A-D6D8F87C8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424299"/>
            <a:ext cx="9892859" cy="1325563"/>
          </a:xfrm>
        </p:spPr>
        <p:txBody>
          <a:bodyPr/>
          <a:lstStyle/>
          <a:p>
            <a:r>
              <a:rPr lang="en-US" altLang="zh-CN" sz="4000" dirty="0"/>
              <a:t>Why Idempotency Matters ?</a:t>
            </a:r>
            <a:endParaRPr lang="en-US" sz="4000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FCD9A1C-BFE0-8170-0055-9DDA75CA8C7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749862"/>
            <a:ext cx="4614689" cy="4468058"/>
          </a:xfrm>
        </p:spPr>
        <p:txBody>
          <a:bodyPr/>
          <a:lstStyle/>
          <a:p>
            <a:pPr>
              <a:spcAft>
                <a:spcPts val="1500"/>
              </a:spcAft>
            </a:pPr>
            <a:r>
              <a:rPr lang="en-US" sz="1600" dirty="0">
                <a:latin typeface="Spectral"/>
              </a:rPr>
              <a:t>Distributed systems often require </a:t>
            </a:r>
            <a:r>
              <a:rPr lang="en-US" sz="1600" b="1" dirty="0">
                <a:latin typeface="Spectral"/>
              </a:rPr>
              <a:t>fault tolerance</a:t>
            </a:r>
            <a:r>
              <a:rPr lang="en-US" sz="1600" dirty="0">
                <a:latin typeface="Spectral"/>
              </a:rPr>
              <a:t> to ensure high availability. When a network issue causes a </a:t>
            </a:r>
            <a:r>
              <a:rPr lang="en-US" sz="1600" b="1" dirty="0">
                <a:latin typeface="Spectral"/>
              </a:rPr>
              <a:t>timeout</a:t>
            </a:r>
            <a:r>
              <a:rPr lang="en-US" sz="1600" dirty="0">
                <a:latin typeface="Spectral"/>
              </a:rPr>
              <a:t> or an </a:t>
            </a:r>
            <a:r>
              <a:rPr lang="en-US" sz="1600" b="1" dirty="0">
                <a:latin typeface="Spectral"/>
              </a:rPr>
              <a:t>error</a:t>
            </a:r>
            <a:r>
              <a:rPr lang="en-US" sz="1600" dirty="0">
                <a:latin typeface="Spectral"/>
              </a:rPr>
              <a:t>, the client might </a:t>
            </a:r>
            <a:r>
              <a:rPr lang="en-US" sz="1600" b="1" dirty="0">
                <a:latin typeface="Spectral"/>
              </a:rPr>
              <a:t>retry</a:t>
            </a:r>
            <a:r>
              <a:rPr lang="en-US" sz="1600" dirty="0">
                <a:latin typeface="Spectral"/>
              </a:rPr>
              <a:t> the request.</a:t>
            </a:r>
            <a:endParaRPr lang="en-US" sz="1600" b="0" i="0" dirty="0">
              <a:solidFill>
                <a:srgbClr val="363737"/>
              </a:solidFill>
              <a:effectLst/>
              <a:latin typeface="Spectral"/>
            </a:endParaRPr>
          </a:p>
          <a:p>
            <a:r>
              <a:rPr lang="en-US" sz="1600" dirty="0">
                <a:latin typeface="Spectral"/>
              </a:rPr>
              <a:t>If the system handles retries without idempotency, every retry could change the system’s state unpredictably.</a:t>
            </a:r>
          </a:p>
          <a:p>
            <a:endParaRPr lang="en-US" sz="1600" dirty="0">
              <a:latin typeface="Spectral"/>
            </a:endParaRPr>
          </a:p>
          <a:p>
            <a:r>
              <a:rPr lang="en-US" sz="1600" dirty="0">
                <a:latin typeface="Spectral"/>
              </a:rPr>
              <a:t>By designing operations to be idempotent, engineers create a buffer against unexpected behaviors caused by retries.</a:t>
            </a:r>
          </a:p>
          <a:p>
            <a:r>
              <a:rPr lang="en-US" sz="1600" dirty="0">
                <a:latin typeface="Spectral"/>
              </a:rPr>
              <a:t>This “safety net” prevents repeated attempts from distorting the outcome, ensuring stability and reliability.</a:t>
            </a:r>
          </a:p>
          <a:p>
            <a:pPr>
              <a:spcAft>
                <a:spcPts val="1500"/>
              </a:spcAft>
            </a:pPr>
            <a:endParaRPr lang="en-US" sz="2000" b="0" i="0" dirty="0">
              <a:solidFill>
                <a:srgbClr val="363737"/>
              </a:solidFill>
              <a:effectLst/>
              <a:latin typeface="Spectral"/>
            </a:endParaRPr>
          </a:p>
          <a:p>
            <a:pPr algn="l"/>
            <a:endParaRPr lang="en-US" sz="800" b="0" i="0" dirty="0">
              <a:effectLst/>
              <a:highlight>
                <a:srgbClr val="F3F3F3"/>
              </a:highlight>
              <a:latin typeface="SegoeUIVariable"/>
            </a:endParaRPr>
          </a:p>
          <a:p>
            <a:endParaRPr lang="en-US" sz="1800" dirty="0">
              <a:highlight>
                <a:srgbClr val="F3F3F3"/>
              </a:highlight>
              <a:latin typeface="SegoeUIVariable"/>
            </a:endParaRPr>
          </a:p>
          <a:p>
            <a:endParaRPr lang="en-US" sz="1800" b="0" i="0" dirty="0">
              <a:effectLst/>
              <a:highlight>
                <a:srgbClr val="F3F3F3"/>
              </a:highlight>
              <a:latin typeface="SegoeUIVariable"/>
            </a:endParaRPr>
          </a:p>
          <a:p>
            <a:pPr algn="l"/>
            <a:endParaRPr lang="en-US" sz="2000" b="0" i="0" dirty="0">
              <a:effectLst/>
              <a:highlight>
                <a:srgbClr val="F3F3F3"/>
              </a:highlight>
              <a:latin typeface="SegoeUIVariable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9E323B-F703-71E8-6CD7-4C8F84D52B10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3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0FC36CF-D09E-F267-0A06-10ED4097F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53945" y="7619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60BF6D3-D41E-DE18-2090-A03B8A143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7844" y="2247804"/>
            <a:ext cx="6611481" cy="2860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620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9AE888-2BE3-4822-6C31-5B6A924A47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57304AA-9731-C35F-BE40-F78EE6A1F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0456" y="923453"/>
            <a:ext cx="5727978" cy="572797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12498FD1-DE86-0457-A66B-43A662B99D6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2" y="1004935"/>
            <a:ext cx="4380501" cy="5212985"/>
          </a:xfrm>
        </p:spPr>
        <p:txBody>
          <a:bodyPr/>
          <a:lstStyle/>
          <a:p>
            <a:endParaRPr lang="en-US" sz="16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400" b="1" dirty="0">
                <a:latin typeface="Spectral"/>
              </a:rPr>
              <a:t>Unique Request Identifiers</a:t>
            </a:r>
            <a:endParaRPr lang="en-IN" sz="1600" b="1" dirty="0">
              <a:latin typeface="Spectral"/>
            </a:endParaRPr>
          </a:p>
          <a:p>
            <a:endParaRPr lang="en-IN" sz="1600" b="1" dirty="0"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363737"/>
                </a:solidFill>
                <a:latin typeface="Spectral"/>
              </a:rPr>
              <a:t>One of the simplest techniques to achieve idempotency is by attaching a </a:t>
            </a:r>
            <a:r>
              <a:rPr lang="en-US" altLang="en-US" sz="1600" b="1" dirty="0">
                <a:solidFill>
                  <a:srgbClr val="363737"/>
                </a:solidFill>
                <a:latin typeface="Spectral"/>
              </a:rPr>
              <a:t>unique identifier</a:t>
            </a:r>
            <a:r>
              <a:rPr lang="en-US" altLang="en-US" sz="1600" dirty="0">
                <a:solidFill>
                  <a:srgbClr val="363737"/>
                </a:solidFill>
                <a:latin typeface="Spectral"/>
              </a:rPr>
              <a:t>, often called an </a:t>
            </a:r>
            <a:r>
              <a:rPr lang="en-US" altLang="en-US" sz="1600" b="1" dirty="0">
                <a:solidFill>
                  <a:srgbClr val="363737"/>
                </a:solidFill>
                <a:latin typeface="Spectral"/>
              </a:rPr>
              <a:t>idempotency key</a:t>
            </a:r>
            <a:r>
              <a:rPr lang="en-US" altLang="en-US" sz="1600" dirty="0">
                <a:solidFill>
                  <a:srgbClr val="363737"/>
                </a:solidFill>
                <a:latin typeface="Spectral"/>
              </a:rPr>
              <a:t> to each request.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600" dirty="0">
              <a:solidFill>
                <a:schemeClr val="tx1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363737"/>
                </a:solidFill>
                <a:latin typeface="Spectral"/>
              </a:rPr>
              <a:t>When a client makes a request, it generates a </a:t>
            </a:r>
            <a:r>
              <a:rPr lang="en-US" altLang="en-US" sz="1600" b="1" dirty="0">
                <a:solidFill>
                  <a:srgbClr val="363737"/>
                </a:solidFill>
                <a:latin typeface="Spectral"/>
              </a:rPr>
              <a:t>unique ID</a:t>
            </a:r>
            <a:r>
              <a:rPr lang="en-US" altLang="en-US" sz="1600" dirty="0">
                <a:solidFill>
                  <a:srgbClr val="363737"/>
                </a:solidFill>
                <a:latin typeface="Spectral"/>
              </a:rPr>
              <a:t> that the server uses to track the request. If the server receives a request with the same ID later, it knows it’s a duplicate and discards it.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600" dirty="0">
              <a:solidFill>
                <a:schemeClr val="tx1"/>
              </a:solidFill>
              <a:latin typeface="Spectral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1600" b="1" dirty="0">
                <a:solidFill>
                  <a:srgbClr val="363737"/>
                </a:solidFill>
                <a:latin typeface="Spectral"/>
              </a:rPr>
              <a:t>Example</a:t>
            </a:r>
            <a:r>
              <a:rPr lang="en-US" altLang="en-US" sz="1600" dirty="0">
                <a:solidFill>
                  <a:srgbClr val="363737"/>
                </a:solidFill>
                <a:latin typeface="Spectral"/>
              </a:rPr>
              <a:t>: A payment service could require every transaction request to include a unique ID. If the client retries with the same ID, the server will skip the charge, preventing duplicate transactions.</a:t>
            </a:r>
            <a:endParaRPr lang="en-US" altLang="en-US" sz="1600" dirty="0">
              <a:solidFill>
                <a:schemeClr val="tx1"/>
              </a:solidFill>
              <a:latin typeface="Spectral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05C6D7-C66C-9F8E-F14C-FE57CD25925F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4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123F2CB-4CA4-87A4-A1B9-9EB81CD437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998226" y="-2650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0EE2759-EE47-EED4-4866-3C37CE213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335695"/>
            <a:ext cx="11116029" cy="453887"/>
          </a:xfrm>
        </p:spPr>
        <p:txBody>
          <a:bodyPr/>
          <a:lstStyle/>
          <a:p>
            <a:r>
              <a:rPr lang="en-US" altLang="zh-CN" sz="4000" dirty="0"/>
              <a:t>Strategies to Implement Idempotency</a:t>
            </a:r>
            <a:endParaRPr lang="en-US" sz="40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0E045D1-7946-E9E6-7689-DF6F004020A4}"/>
              </a:ext>
            </a:extLst>
          </p:cNvPr>
          <p:cNvCxnSpPr>
            <a:cxnSpLocks/>
          </p:cNvCxnSpPr>
          <p:nvPr/>
        </p:nvCxnSpPr>
        <p:spPr>
          <a:xfrm>
            <a:off x="5160143" y="1380101"/>
            <a:ext cx="0" cy="4677527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0678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04E3F-E30D-E18F-899F-38309FCB78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9E6B4F7-D94F-D3C2-B2D7-9F581F96E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746" y="797881"/>
            <a:ext cx="5785164" cy="57851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074EA33-89D6-D1C7-748D-DE7E38327EF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1" y="1004935"/>
            <a:ext cx="5154369" cy="5212985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b="1" dirty="0">
                <a:latin typeface="Spectral"/>
              </a:rPr>
              <a:t>Database Design Adjustments (</a:t>
            </a:r>
            <a:r>
              <a:rPr lang="en-US" sz="1800" b="1" dirty="0" err="1">
                <a:latin typeface="Spectral"/>
              </a:rPr>
              <a:t>Upsert</a:t>
            </a:r>
            <a:r>
              <a:rPr lang="en-US" sz="1800" b="1" dirty="0">
                <a:latin typeface="Spectral"/>
              </a:rPr>
              <a:t> Operation)</a:t>
            </a:r>
          </a:p>
          <a:p>
            <a:endParaRPr lang="en-IN" sz="1600" b="1" dirty="0"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Some database operations, such as inserting the same record multiple times, can lead to unintended duplicate entries.</a:t>
            </a:r>
            <a:endParaRPr lang="en-US" altLang="en-US" sz="1400" dirty="0">
              <a:solidFill>
                <a:schemeClr val="tx1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Achieving idempotency in these cases often requires redesigning the database operations to be inherently idempotent.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solidFill>
                <a:schemeClr val="tx1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This can involve using </a:t>
            </a:r>
            <a:r>
              <a:rPr lang="en-US" altLang="en-US" sz="1400" dirty="0" err="1">
                <a:solidFill>
                  <a:srgbClr val="363737"/>
                </a:solidFill>
                <a:latin typeface="Spectral"/>
              </a:rPr>
              <a:t>upsert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 operations (which updates a record if it exists or inserts it otherwise) or applying </a:t>
            </a:r>
            <a:r>
              <a:rPr lang="en-US" altLang="en-US" sz="1400" b="1" dirty="0">
                <a:solidFill>
                  <a:srgbClr val="363737"/>
                </a:solidFill>
                <a:latin typeface="Spectral"/>
              </a:rPr>
              <a:t>unique constraints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 that prevent duplicates from being added in the first place.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solidFill>
                <a:schemeClr val="tx1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In this example, we use SQL INSERT ... ON CONFLICT to achieve an </a:t>
            </a:r>
            <a:r>
              <a:rPr lang="en-US" altLang="en-US" sz="1400" dirty="0" err="1">
                <a:solidFill>
                  <a:srgbClr val="363737"/>
                </a:solidFill>
                <a:latin typeface="Spectral"/>
              </a:rPr>
              <a:t>upsert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 operation, ensuring that duplicate entries don’t affect the database state.</a:t>
            </a:r>
            <a:endParaRPr lang="en-US" altLang="en-US" sz="1400" dirty="0">
              <a:solidFill>
                <a:schemeClr val="tx1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solidFill>
                <a:schemeClr val="tx1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This SQL statement inserts a new item if it doesn't exist. If it does exist (conflict on </a:t>
            </a:r>
            <a:r>
              <a:rPr lang="en-US" altLang="en-US" sz="1400" dirty="0" err="1">
                <a:solidFill>
                  <a:srgbClr val="363737"/>
                </a:solidFill>
                <a:latin typeface="Spectral"/>
              </a:rPr>
              <a:t>item_id</a:t>
            </a:r>
            <a:r>
              <a:rPr lang="en-US" altLang="en-US" sz="1400" dirty="0">
                <a:solidFill>
                  <a:srgbClr val="363737"/>
                </a:solidFill>
                <a:latin typeface="Spectral"/>
              </a:rPr>
              <a:t>), it updates the stock by adding the new stock quantity, ensuring the operation remains idempotent.</a:t>
            </a:r>
            <a:r>
              <a:rPr lang="en-US" altLang="en-US" sz="1400" dirty="0">
                <a:solidFill>
                  <a:schemeClr val="tx1"/>
                </a:solidFill>
                <a:latin typeface="Spectral"/>
              </a:rPr>
              <a:t>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AAC23E-50AB-3645-7BCF-9F044FF21B25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5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3D68D873-BBC7-BEEA-8EA3-605696CB2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998226" y="-2650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6AA0BBB5-DC79-7B0C-91E2-728EEC119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335695"/>
            <a:ext cx="11116029" cy="453887"/>
          </a:xfrm>
        </p:spPr>
        <p:txBody>
          <a:bodyPr/>
          <a:lstStyle/>
          <a:p>
            <a:r>
              <a:rPr lang="en-US" altLang="zh-CN" sz="4000" dirty="0"/>
              <a:t>Strategies to Implement Idempotency</a:t>
            </a:r>
            <a:endParaRPr lang="en-US" sz="40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6F45EF-FDED-9B4E-2535-5C632D5240B2}"/>
              </a:ext>
            </a:extLst>
          </p:cNvPr>
          <p:cNvCxnSpPr>
            <a:cxnSpLocks/>
          </p:cNvCxnSpPr>
          <p:nvPr/>
        </p:nvCxnSpPr>
        <p:spPr>
          <a:xfrm>
            <a:off x="5775778" y="1389155"/>
            <a:ext cx="0" cy="4677527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>
            <a:extLst>
              <a:ext uri="{FF2B5EF4-FFF2-40B4-BE49-F238E27FC236}">
                <a16:creationId xmlns:a16="http://schemas.microsoft.com/office/drawing/2014/main" id="{7F393B72-3129-A39A-439E-1BA22FB67A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566" y="5372262"/>
            <a:ext cx="4946208" cy="1210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2483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BE4C7B-BC37-9B58-4F53-CEACDBED7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232BC9E-C00D-58FF-7089-4DA55A72F5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5960" y="932431"/>
            <a:ext cx="5396801" cy="53968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7D961D4-9A70-5363-8500-B189BBF051B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068" t="8486" r="7108" b="7601"/>
          <a:stretch>
            <a:fillRect/>
          </a:stretch>
        </p:blipFill>
        <p:spPr>
          <a:xfrm>
            <a:off x="679011" y="2888055"/>
            <a:ext cx="4617267" cy="38794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D1D0BA6C-2CBF-C082-8A8D-C44AAC5CCE0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1" y="1004935"/>
            <a:ext cx="5154369" cy="2130307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b="1" dirty="0">
                <a:latin typeface="Spectral"/>
              </a:rPr>
              <a:t>Idempotency in Messaging Systems</a:t>
            </a:r>
          </a:p>
          <a:p>
            <a:endParaRPr lang="en-IN" sz="1600" b="1" dirty="0"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latin typeface="Spectral"/>
              </a:rPr>
              <a:t>In a messaging system, we can enforce idempotency by storing a log of processed message IDs and checking against it for every incoming message</a:t>
            </a: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.</a:t>
            </a:r>
            <a:r>
              <a:rPr lang="en-US" altLang="en-US" sz="1200" dirty="0">
                <a:solidFill>
                  <a:schemeClr val="tx1"/>
                </a:solidFill>
                <a:latin typeface="Spectral"/>
              </a:rPr>
              <a:t>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solidFill>
                <a:schemeClr val="tx1"/>
              </a:solidFill>
              <a:latin typeface="Spectral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Each message has a unique </a:t>
            </a:r>
            <a:r>
              <a:rPr lang="en-US" altLang="en-US" sz="1200" dirty="0" err="1">
                <a:solidFill>
                  <a:srgbClr val="363737"/>
                </a:solidFill>
                <a:latin typeface="Spectral"/>
              </a:rPr>
              <a:t>messageId</a:t>
            </a: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. Before processing, we check if the </a:t>
            </a:r>
            <a:r>
              <a:rPr lang="en-US" altLang="en-US" sz="1200" dirty="0" err="1">
                <a:solidFill>
                  <a:srgbClr val="363737"/>
                </a:solidFill>
                <a:latin typeface="Spectral"/>
              </a:rPr>
              <a:t>messageId</a:t>
            </a: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 is already in </a:t>
            </a:r>
            <a:r>
              <a:rPr lang="en-US" altLang="en-US" sz="1200" dirty="0" err="1">
                <a:solidFill>
                  <a:srgbClr val="363737"/>
                </a:solidFill>
                <a:latin typeface="Spectral"/>
              </a:rPr>
              <a:t>processedMessages</a:t>
            </a: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. If it is, the message is ignored; otherwise, it’s processed and added to the set to avoid duplicates.</a:t>
            </a:r>
            <a:r>
              <a:rPr lang="en-US" altLang="en-US" sz="1200" dirty="0">
                <a:solidFill>
                  <a:schemeClr val="tx1"/>
                </a:solidFill>
                <a:latin typeface="Spectral"/>
              </a:rPr>
              <a:t>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100" dirty="0">
              <a:solidFill>
                <a:schemeClr val="tx1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100" dirty="0">
              <a:solidFill>
                <a:schemeClr val="tx1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solidFill>
                <a:schemeClr val="tx1"/>
              </a:solidFill>
              <a:latin typeface="Spectral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456619-E9C4-CB59-ECD3-E01593F5DB33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6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725F26-C742-7691-EC18-C0E8481A5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998226" y="-2650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0825536-497D-D081-4505-19DE80171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335695"/>
            <a:ext cx="11116029" cy="453887"/>
          </a:xfrm>
        </p:spPr>
        <p:txBody>
          <a:bodyPr/>
          <a:lstStyle/>
          <a:p>
            <a:r>
              <a:rPr lang="en-US" altLang="zh-CN" sz="4000" dirty="0"/>
              <a:t>Strategies to Implement Idempotency</a:t>
            </a:r>
            <a:endParaRPr lang="en-US" sz="40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45D9C9E-6074-8286-94F3-715D71FD4AD1}"/>
              </a:ext>
            </a:extLst>
          </p:cNvPr>
          <p:cNvCxnSpPr>
            <a:cxnSpLocks/>
          </p:cNvCxnSpPr>
          <p:nvPr/>
        </p:nvCxnSpPr>
        <p:spPr>
          <a:xfrm>
            <a:off x="5775778" y="1389155"/>
            <a:ext cx="0" cy="4677527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4140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E43B00-DA35-3EE7-8FBA-B1940C7F06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497F21C-7DB9-1CB8-1F06-E6238AA514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1191" y="1004935"/>
            <a:ext cx="3862356" cy="57935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8C0F577-C745-6837-E6EC-7C438F91739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1" y="1004935"/>
            <a:ext cx="5154369" cy="2130307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100" b="1" dirty="0"/>
              <a:t>Idempotency in HTTP Methods</a:t>
            </a:r>
          </a:p>
          <a:p>
            <a:r>
              <a:rPr lang="en-US" sz="1100" dirty="0"/>
              <a:t>HTTP defines several methods (verbs) for different types of requests.</a:t>
            </a:r>
          </a:p>
          <a:p>
            <a:r>
              <a:rPr lang="en-US" sz="1100" dirty="0"/>
              <a:t>These methods can be categorized by whether they are idempotent or non-idempotent, influencing how a system handles retries and preventing unintended side effects.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IN" sz="1100" b="1" dirty="0"/>
              <a:t>Non-Idempotent Methods: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1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100" b="1" dirty="0">
                <a:solidFill>
                  <a:srgbClr val="363737"/>
                </a:solidFill>
                <a:latin typeface="Spectral"/>
              </a:rPr>
              <a:t> POST:</a:t>
            </a:r>
            <a:r>
              <a:rPr lang="en-US" altLang="en-US" sz="1100" dirty="0">
                <a:solidFill>
                  <a:srgbClr val="363737"/>
                </a:solidFill>
                <a:latin typeface="Spectral"/>
              </a:rPr>
              <a:t> Creates a new resource on the server. POST requests are non-idempotent because each request usually results in the creation of a new resource.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100" b="1" dirty="0">
                <a:solidFill>
                  <a:srgbClr val="363737"/>
                </a:solidFill>
                <a:latin typeface="Spectral"/>
              </a:rPr>
              <a:t>Example: </a:t>
            </a:r>
            <a:r>
              <a:rPr lang="en-US" altLang="en-US" sz="1100" dirty="0">
                <a:solidFill>
                  <a:srgbClr val="363737"/>
                </a:solidFill>
                <a:latin typeface="Spectral"/>
              </a:rPr>
              <a:t>Creating a new order by making a POST request to </a:t>
            </a:r>
            <a:r>
              <a:rPr lang="en-US" altLang="en-US" sz="1100" dirty="0">
                <a:solidFill>
                  <a:srgbClr val="363737"/>
                </a:solidFill>
                <a:latin typeface="Arial Unicode MS"/>
              </a:rPr>
              <a:t>/orders</a:t>
            </a:r>
            <a:r>
              <a:rPr lang="en-US" altLang="en-US" sz="1100" dirty="0">
                <a:solidFill>
                  <a:srgbClr val="363737"/>
                </a:solidFill>
                <a:latin typeface="Spectral"/>
              </a:rPr>
              <a:t> with order details will generate a new order each time the request is made.</a:t>
            </a:r>
            <a:endParaRPr lang="en-US" sz="11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100" dirty="0">
              <a:solidFill>
                <a:schemeClr val="tx1"/>
              </a:solidFill>
              <a:latin typeface="Spectral"/>
            </a:endParaRP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IN" sz="1100" b="1" dirty="0"/>
              <a:t>Idempotent Methods: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1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171450" lvl="0" indent="-17145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sz="1100" b="1" dirty="0">
                <a:solidFill>
                  <a:srgbClr val="363737"/>
                </a:solidFill>
                <a:latin typeface="Spectral"/>
              </a:rPr>
              <a:t> GET:</a:t>
            </a:r>
            <a:r>
              <a:rPr lang="en-US" altLang="en-US" sz="1100" dirty="0">
                <a:solidFill>
                  <a:srgbClr val="363737"/>
                </a:solidFill>
                <a:latin typeface="Spectral"/>
              </a:rPr>
              <a:t> Retrieves data from a resource. GET requests are inherently idempotent because they only read data and do not alter the server’s state.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sz="1100" b="1" dirty="0">
                <a:solidFill>
                  <a:srgbClr val="363737"/>
                </a:solidFill>
                <a:latin typeface="Spectral"/>
              </a:rPr>
              <a:t>Example:</a:t>
            </a:r>
            <a:r>
              <a:rPr lang="en-US" altLang="en-US" sz="1100" dirty="0">
                <a:solidFill>
                  <a:srgbClr val="363737"/>
                </a:solidFill>
                <a:latin typeface="Spectral"/>
              </a:rPr>
              <a:t> Accessing a blog post by making a GET request to </a:t>
            </a:r>
            <a:r>
              <a:rPr lang="en-US" altLang="en-US" sz="1100" dirty="0">
                <a:solidFill>
                  <a:srgbClr val="363737"/>
                </a:solidFill>
                <a:latin typeface="Arial Unicode MS"/>
              </a:rPr>
              <a:t>/posts/123</a:t>
            </a:r>
            <a:r>
              <a:rPr lang="en-US" altLang="en-US" sz="1100" dirty="0">
                <a:solidFill>
                  <a:srgbClr val="363737"/>
                </a:solidFill>
                <a:latin typeface="Spectral"/>
              </a:rPr>
              <a:t> will simply retrieve that post, without modifying any server data. Whether you retrieve it once or a thousand times, the post remains unchanged.</a:t>
            </a:r>
          </a:p>
          <a:p>
            <a:pPr marL="171450" lvl="0" indent="-17145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sz="1100" b="1" dirty="0">
                <a:solidFill>
                  <a:srgbClr val="363737"/>
                </a:solidFill>
                <a:latin typeface="Spectral"/>
              </a:rPr>
              <a:t> PUT:</a:t>
            </a:r>
            <a:r>
              <a:rPr lang="en-US" altLang="en-US" sz="1100" dirty="0">
                <a:solidFill>
                  <a:srgbClr val="363737"/>
                </a:solidFill>
                <a:latin typeface="Spectral"/>
              </a:rPr>
              <a:t> Update or completely replace an existing resource. PUT requests are idempotent because the final state is the same whether the PUT request is executed once or multiple times.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sz="1100" b="1" dirty="0">
                <a:solidFill>
                  <a:srgbClr val="363737"/>
                </a:solidFill>
                <a:latin typeface="Spectral"/>
              </a:rPr>
              <a:t>Example:</a:t>
            </a:r>
            <a:r>
              <a:rPr lang="en-US" altLang="en-US" sz="1100" dirty="0">
                <a:solidFill>
                  <a:srgbClr val="363737"/>
                </a:solidFill>
                <a:latin typeface="Spectral"/>
              </a:rPr>
              <a:t> Updating user information by making a PUT request to </a:t>
            </a:r>
            <a:r>
              <a:rPr lang="en-US" altLang="en-US" sz="1100" dirty="0">
                <a:solidFill>
                  <a:srgbClr val="363737"/>
                </a:solidFill>
                <a:latin typeface="Arial Unicode MS"/>
              </a:rPr>
              <a:t>/users/45</a:t>
            </a:r>
            <a:r>
              <a:rPr lang="en-US" altLang="en-US" sz="1100" dirty="0">
                <a:solidFill>
                  <a:srgbClr val="363737"/>
                </a:solidFill>
                <a:latin typeface="Spectral"/>
              </a:rPr>
              <a:t> with updated user details will overwrite the user’s data with the new information provided. Executing the same PUT request repeatedly results in the same final user data on the server.</a:t>
            </a:r>
          </a:p>
          <a:p>
            <a:pPr marL="171450" lvl="0" indent="-17145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sz="1100" b="1" dirty="0">
                <a:solidFill>
                  <a:srgbClr val="363737"/>
                </a:solidFill>
                <a:latin typeface="Spectral"/>
              </a:rPr>
              <a:t> DELETE:</a:t>
            </a:r>
            <a:r>
              <a:rPr lang="en-US" altLang="en-US" sz="1100" dirty="0">
                <a:solidFill>
                  <a:srgbClr val="363737"/>
                </a:solidFill>
                <a:latin typeface="Spectral"/>
              </a:rPr>
              <a:t> Removes a resource from the server. DELETE requests are idempotent because deleting a resource that’s already been deleted has no further effect.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n-US" altLang="en-US" sz="1100" b="1" dirty="0">
                <a:solidFill>
                  <a:srgbClr val="363737"/>
                </a:solidFill>
                <a:latin typeface="Spectral"/>
              </a:rPr>
              <a:t>Example: </a:t>
            </a:r>
            <a:r>
              <a:rPr lang="en-US" altLang="en-US" sz="1100" dirty="0">
                <a:solidFill>
                  <a:srgbClr val="363737"/>
                </a:solidFill>
                <a:latin typeface="Spectral"/>
              </a:rPr>
              <a:t>Deleting an item by making a DELETE request to </a:t>
            </a:r>
            <a:r>
              <a:rPr lang="en-US" altLang="en-US" sz="1100" dirty="0">
                <a:solidFill>
                  <a:srgbClr val="363737"/>
                </a:solidFill>
                <a:latin typeface="Arial Unicode MS"/>
              </a:rPr>
              <a:t>/items/678</a:t>
            </a:r>
            <a:r>
              <a:rPr lang="en-US" altLang="en-US" sz="1100" dirty="0">
                <a:solidFill>
                  <a:srgbClr val="363737"/>
                </a:solidFill>
                <a:latin typeface="Spectral"/>
              </a:rPr>
              <a:t> will remove the item. If you attempt the DELETE request again, it will have no effect since the item no longer exists.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100" dirty="0">
              <a:solidFill>
                <a:srgbClr val="363737"/>
              </a:solidFill>
              <a:latin typeface="Spectral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100" dirty="0">
              <a:solidFill>
                <a:srgbClr val="363737"/>
              </a:solidFill>
              <a:latin typeface="Spectral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1050" dirty="0">
              <a:solidFill>
                <a:srgbClr val="363737"/>
              </a:solidFill>
              <a:latin typeface="Spectral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050" dirty="0">
              <a:solidFill>
                <a:srgbClr val="363737"/>
              </a:solidFill>
              <a:latin typeface="Spectral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1050" dirty="0">
              <a:solidFill>
                <a:srgbClr val="363737"/>
              </a:solidFill>
              <a:latin typeface="Spectral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1050" dirty="0">
              <a:solidFill>
                <a:srgbClr val="363737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100" b="1" dirty="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100" b="1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900" dirty="0">
              <a:solidFill>
                <a:schemeClr val="tx1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050" dirty="0">
              <a:solidFill>
                <a:schemeClr val="tx1"/>
              </a:solidFill>
              <a:latin typeface="Spectral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0F6B0C-CD1F-07A0-444D-486407AC69EB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7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C18EB9EC-55F3-5B43-2773-844E3D948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998226" y="-2650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E94E407A-F1D5-BFC8-2845-1E3A41ED2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335695"/>
            <a:ext cx="11116029" cy="453887"/>
          </a:xfrm>
        </p:spPr>
        <p:txBody>
          <a:bodyPr/>
          <a:lstStyle/>
          <a:p>
            <a:r>
              <a:rPr lang="en-US" altLang="zh-CN" sz="4000" dirty="0"/>
              <a:t>Strategies to Implement Idempotency</a:t>
            </a:r>
            <a:endParaRPr lang="en-US" sz="400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2877D4A-92BA-9036-854B-4147A9665D89}"/>
              </a:ext>
            </a:extLst>
          </p:cNvPr>
          <p:cNvCxnSpPr>
            <a:cxnSpLocks/>
          </p:cNvCxnSpPr>
          <p:nvPr/>
        </p:nvCxnSpPr>
        <p:spPr>
          <a:xfrm>
            <a:off x="5775778" y="1389155"/>
            <a:ext cx="0" cy="4677527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4943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87C2E7-FAF1-3F53-F9AF-801DE7596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8DA46C1-A822-4AEB-7D7A-D6D8F87C8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708" y="333546"/>
            <a:ext cx="10918674" cy="580908"/>
          </a:xfrm>
        </p:spPr>
        <p:txBody>
          <a:bodyPr/>
          <a:lstStyle/>
          <a:p>
            <a:r>
              <a:rPr lang="en-IN" dirty="0"/>
              <a:t>Challenges and Considerations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FCD9A1C-BFE0-8170-0055-9DDA75CA8C7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60708" y="1419352"/>
            <a:ext cx="11217439" cy="4592752"/>
          </a:xfrm>
        </p:spPr>
        <p:txBody>
          <a:bodyPr/>
          <a:lstStyle/>
          <a:p>
            <a:r>
              <a:rPr lang="en-US" sz="1800" dirty="0">
                <a:latin typeface="Spectral"/>
              </a:rPr>
              <a:t>While idempotency is powerful, it comes with its own set of challenges:</a:t>
            </a:r>
          </a:p>
          <a:p>
            <a:endParaRPr lang="en-US" sz="1800" dirty="0">
              <a:latin typeface="Spectral"/>
            </a:endParaRPr>
          </a:p>
          <a:p>
            <a:endParaRPr lang="en-US" sz="18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b="1" dirty="0">
                <a:latin typeface="Spectral"/>
              </a:rPr>
              <a:t>Performance Overhead</a:t>
            </a:r>
            <a:r>
              <a:rPr lang="en-US" sz="1800" dirty="0">
                <a:latin typeface="Spectral"/>
              </a:rPr>
              <a:t>: Storing idempotency keys or checking for duplicate operations can add overhead and increase the overall latency.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b="1" dirty="0">
                <a:latin typeface="Spectral"/>
              </a:rPr>
              <a:t>State Management</a:t>
            </a:r>
            <a:r>
              <a:rPr lang="en-US" sz="1800" dirty="0">
                <a:latin typeface="Spectral"/>
              </a:rPr>
              <a:t>: Idempotency often requires maintaining state, which can be challenging in stateless architectures.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b="1" dirty="0">
                <a:latin typeface="Spectral"/>
              </a:rPr>
              <a:t>Distributed Systems</a:t>
            </a:r>
            <a:r>
              <a:rPr lang="en-US" sz="1800" dirty="0">
                <a:latin typeface="Spectral"/>
              </a:rPr>
              <a:t>: Ensuring idempotency across distributed systems can be challenging and may require </a:t>
            </a:r>
            <a:r>
              <a:rPr lang="en-US" sz="1800" b="1" dirty="0">
                <a:latin typeface="Spectral"/>
              </a:rPr>
              <a:t>distributed locking</a:t>
            </a:r>
            <a:r>
              <a:rPr lang="en-US" sz="1800" dirty="0">
                <a:latin typeface="Spectral"/>
              </a:rPr>
              <a:t> or </a:t>
            </a:r>
            <a:r>
              <a:rPr lang="en-US" sz="1800" b="1" dirty="0">
                <a:latin typeface="Spectral"/>
              </a:rPr>
              <a:t>consensus algorithms</a:t>
            </a:r>
            <a:r>
              <a:rPr lang="en-US" sz="1800" dirty="0">
                <a:latin typeface="Spectral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b="1" dirty="0">
                <a:latin typeface="Spectral"/>
              </a:rPr>
              <a:t>Time Window</a:t>
            </a:r>
            <a:r>
              <a:rPr lang="en-US" sz="1800" dirty="0">
                <a:latin typeface="Spectral"/>
              </a:rPr>
              <a:t>: How long should idempotency guarantees be maintained? Forever, or for a limited time?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b="1" dirty="0">
                <a:latin typeface="Spectral"/>
              </a:rPr>
              <a:t>Database Constraints</a:t>
            </a:r>
            <a:r>
              <a:rPr lang="en-US" sz="1800" dirty="0">
                <a:latin typeface="Spectral"/>
              </a:rPr>
              <a:t>: Not all operations are idempotent by default; unique constraints or </a:t>
            </a:r>
            <a:r>
              <a:rPr lang="en-US" sz="1800" dirty="0" err="1">
                <a:latin typeface="Spectral"/>
              </a:rPr>
              <a:t>upsert</a:t>
            </a:r>
            <a:r>
              <a:rPr lang="en-US" sz="1800" dirty="0">
                <a:latin typeface="Spectral"/>
              </a:rPr>
              <a:t> logic may be necessary to avoid duplication.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9E323B-F703-71E8-6CD7-4C8F84D52B10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8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0FC36CF-D09E-F267-0A06-10ED4097F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30713" y="333546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1736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6F0BB8-EA45-D743-9A4F-72C80C3B3B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97D9C80-6A60-6F03-169E-D236C4542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708" y="333546"/>
            <a:ext cx="10918674" cy="580908"/>
          </a:xfrm>
        </p:spPr>
        <p:txBody>
          <a:bodyPr/>
          <a:lstStyle/>
          <a:p>
            <a:r>
              <a:rPr lang="en-US" dirty="0"/>
              <a:t>Best Practices to implement Idempotency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FFAA685-5D6A-85E8-FFCC-ACBF5247DF4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60708" y="1120270"/>
            <a:ext cx="11217439" cy="5598259"/>
          </a:xfrm>
        </p:spPr>
        <p:txBody>
          <a:bodyPr/>
          <a:lstStyle/>
          <a:p>
            <a:r>
              <a:rPr lang="en-US" sz="1600" dirty="0">
                <a:latin typeface="Spectral"/>
              </a:rPr>
              <a:t>When implementing idempotency in your system, consider these best practices:</a:t>
            </a:r>
          </a:p>
          <a:p>
            <a:endParaRPr lang="en-US" sz="16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dirty="0">
                <a:latin typeface="Spectral"/>
              </a:rPr>
              <a:t>Use Unique Identifiers</a:t>
            </a:r>
            <a:r>
              <a:rPr lang="en-US" sz="1600" dirty="0">
                <a:latin typeface="Spectral"/>
              </a:rPr>
              <a:t>: Attach a unique ID (idempotency key) to each request to track and prevent duplicate processing.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dirty="0">
                <a:latin typeface="Spectral"/>
              </a:rPr>
              <a:t>Design for Idempotency from the Start</a:t>
            </a:r>
            <a:r>
              <a:rPr lang="en-US" sz="1600" dirty="0">
                <a:latin typeface="Spectral"/>
              </a:rPr>
              <a:t>: It's much easier to design for idempotency from the beginning than to add it later.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dirty="0">
                <a:latin typeface="Spectral"/>
              </a:rPr>
              <a:t>Implement Retry with Backoff</a:t>
            </a:r>
            <a:r>
              <a:rPr lang="en-US" sz="1600" dirty="0">
                <a:latin typeface="Spectral"/>
              </a:rPr>
              <a:t>: When retrying idempotent operations, use an exponential backoff strategy to avoid overwhelming the system.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dirty="0">
                <a:latin typeface="Spectral"/>
              </a:rPr>
              <a:t>Employ Idempotent HTTP Methods</a:t>
            </a:r>
            <a:r>
              <a:rPr lang="en-US" sz="1600" dirty="0">
                <a:latin typeface="Spectral"/>
              </a:rPr>
              <a:t>: Prefer idempotent methods (GET, PUT, DELETE) for operations that may be retried; design POST with unique identifiers if idempotency is required.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dirty="0">
                <a:latin typeface="Spectral"/>
              </a:rPr>
              <a:t>Document Idempotent Operations</a:t>
            </a:r>
            <a:r>
              <a:rPr lang="en-US" sz="1600" dirty="0">
                <a:latin typeface="Spectral"/>
              </a:rPr>
              <a:t>: Clearly document which operations are idempotent in your API specifications.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dirty="0">
                <a:latin typeface="Spectral"/>
              </a:rPr>
              <a:t>Test Thoroughly</a:t>
            </a:r>
            <a:r>
              <a:rPr lang="en-US" sz="1600" dirty="0">
                <a:latin typeface="Spectral"/>
              </a:rPr>
              <a:t>: Implement tests that verify the idempotency of your operations, including edge cases and failure scenarios.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600" b="1" dirty="0">
                <a:latin typeface="Spectral"/>
              </a:rPr>
              <a:t>Use Locks or Versioning</a:t>
            </a:r>
            <a:r>
              <a:rPr lang="en-US" sz="1600" dirty="0">
                <a:latin typeface="Spectral"/>
              </a:rPr>
              <a:t>: Use locks, optimistic concurrency control, or version numbers to manage simultaneous requests safely.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600" dirty="0">
              <a:latin typeface="Spectral"/>
            </a:endParaRPr>
          </a:p>
          <a:p>
            <a:r>
              <a:rPr lang="en-US" sz="1600" dirty="0">
                <a:latin typeface="Spectral"/>
              </a:rPr>
              <a:t>Idempotency is a powerful concept in distributed systems that can greatly enhance the reliability and fault-tolerance of your systems.</a:t>
            </a:r>
          </a:p>
          <a:p>
            <a:r>
              <a:rPr lang="en-US" sz="1600" dirty="0">
                <a:latin typeface="Spectral"/>
              </a:rPr>
              <a:t>Whether you're designing a distributed database, a payment processing system, or a simple web API, considering idempotency in your design can save you (and your users) from many headaches down the road.</a:t>
            </a:r>
          </a:p>
          <a:p>
            <a:endParaRPr lang="en-IN" sz="1600" b="1" dirty="0">
              <a:latin typeface="Spectral"/>
            </a:endParaRPr>
          </a:p>
          <a:p>
            <a:endParaRPr lang="en-US" sz="16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600" dirty="0">
              <a:latin typeface="Spectral"/>
            </a:endParaRPr>
          </a:p>
          <a:p>
            <a:endParaRPr lang="en-US" sz="1600" dirty="0">
              <a:latin typeface="Spectral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A15EF1-F3E1-B46A-8E8C-F7DC42537912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9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5ECFA73-CC96-7750-4891-F197C356F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610951" y="-75226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7355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presentation light - tm89027928_Win22_jx_v15" id="{E4F720B1-AC3A-441F-B00A-6ECF71D2AB0C}" vid="{71933BEE-9DD7-4D62-B50F-A654080E9C93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76A4D1D3-B327-4D60-927D-26045FF4AF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F156100-9533-4411-B0C0-FA18F914F7B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2C81503-9DEF-42F3-A99B-D5E0223E195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2097</TotalTime>
  <Words>1207</Words>
  <Application>Microsoft Office PowerPoint</Application>
  <PresentationFormat>Widescreen</PresentationFormat>
  <Paragraphs>110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等线</vt:lpstr>
      <vt:lpstr>Abadi</vt:lpstr>
      <vt:lpstr>Arial</vt:lpstr>
      <vt:lpstr>Arial Unicode MS</vt:lpstr>
      <vt:lpstr>Calibri</vt:lpstr>
      <vt:lpstr>Courier New</vt:lpstr>
      <vt:lpstr>Posterama Text Black</vt:lpstr>
      <vt:lpstr>Posterama Text SemiBold</vt:lpstr>
      <vt:lpstr>SegoeUIVariable</vt:lpstr>
      <vt:lpstr>Spectral</vt:lpstr>
      <vt:lpstr>Wingdings</vt:lpstr>
      <vt:lpstr>Office 主题​​</vt:lpstr>
      <vt:lpstr>What is Idempotency ?</vt:lpstr>
      <vt:lpstr>PowerPoint Presentation</vt:lpstr>
      <vt:lpstr>Why Idempotency Matters ?</vt:lpstr>
      <vt:lpstr>Strategies to Implement Idempotency</vt:lpstr>
      <vt:lpstr>Strategies to Implement Idempotency</vt:lpstr>
      <vt:lpstr>Strategies to Implement Idempotency</vt:lpstr>
      <vt:lpstr>Strategies to Implement Idempotency</vt:lpstr>
      <vt:lpstr>Challenges and Considerations</vt:lpstr>
      <vt:lpstr>Best Practices to implement Idempotency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Arnab Das</dc:creator>
  <cp:lastModifiedBy>Arnab Das</cp:lastModifiedBy>
  <cp:revision>132</cp:revision>
  <dcterms:created xsi:type="dcterms:W3CDTF">2024-08-09T17:51:35Z</dcterms:created>
  <dcterms:modified xsi:type="dcterms:W3CDTF">2025-07-06T18:14:16Z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